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Cabin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02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ksKBzO5-NU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3248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9416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dirty="0"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161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4147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16368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10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6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355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5260" lvl="0" indent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Noto Symbol"/>
              <a:buNone/>
            </a:pPr>
            <a:endParaRPr lang="en-US"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2095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4975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lang="en-US" sz="1000"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6880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000"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684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068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39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u="sng" dirty="0">
              <a:solidFill>
                <a:schemeClr val="hlink"/>
              </a:solidFill>
              <a:hlinkClick r:id="rId3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42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1432559" y="359897"/>
            <a:ext cx="7406639" cy="1472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 baseline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432559" y="1850064"/>
            <a:ext cx="740663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" marR="0" indent="-2032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Noto Symbol"/>
              <a:buNone/>
              <a:defRPr sz="2600" b="0" i="0" u="none" strike="noStrike" cap="none" baseline="0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ctr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ctr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Noto Symbol"/>
              <a:buNone/>
              <a:defRPr sz="2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None/>
              <a:defRPr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None/>
              <a:defRPr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None/>
              <a:defRPr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None/>
              <a:defRPr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 baseline="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921433" y="1413801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AAD4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1157175" y="1345016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784348" y="99059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Noto Symbol"/>
              <a:buChar char="⚫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 baseline="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4846637" y="2286001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Noto Symbol"/>
              <a:buChar char="⚫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 baseline="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Noto Symbol"/>
              <a:buChar char="⚫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 baseline="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5276087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 baseline="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282890" y="-54"/>
            <a:ext cx="6858000" cy="6858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578391" y="2600325"/>
            <a:ext cx="64007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112500"/>
              </a:lnSpc>
              <a:spcBef>
                <a:spcPts val="0"/>
              </a:spcBef>
              <a:buFont typeface="Cabin"/>
              <a:buNone/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2578391" y="1066800"/>
            <a:ext cx="6400799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18288" indent="-5588" rtl="0">
              <a:lnSpc>
                <a:spcPct val="115000"/>
              </a:lnSpc>
              <a:spcBef>
                <a:spcPts val="0"/>
              </a:spcBef>
              <a:buClr>
                <a:srgbClr val="341108"/>
              </a:buClr>
              <a:buFont typeface="Cabin"/>
              <a:buNone/>
              <a:defRPr sz="2000">
                <a:solidFill>
                  <a:srgbClr val="341108"/>
                </a:solidFill>
              </a:defRPr>
            </a:lvl1pPr>
            <a:lvl2pPr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 sz="1800">
                <a:solidFill>
                  <a:srgbClr val="888888"/>
                </a:solidFill>
              </a:defRPr>
            </a:lvl2pPr>
            <a:lvl3pPr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 sz="1600">
                <a:solidFill>
                  <a:srgbClr val="888888"/>
                </a:solidFill>
              </a:defRPr>
            </a:lvl3pPr>
            <a:lvl4pPr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 sz="1400">
                <a:solidFill>
                  <a:srgbClr val="888888"/>
                </a:solidFill>
              </a:defRPr>
            </a:lvl4pPr>
            <a:lvl5pPr rtl="0">
              <a:spcBef>
                <a:spcPts val="0"/>
              </a:spcBef>
              <a:buClr>
                <a:srgbClr val="888888"/>
              </a:buClr>
              <a:buFont typeface="Cabin"/>
              <a:buNone/>
              <a:defRPr sz="1400">
                <a:solidFill>
                  <a:srgbClr val="888888"/>
                </a:solidFill>
              </a:defRPr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 baseline="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2286000" y="0"/>
            <a:ext cx="76199" cy="6858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AAD4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2408064" y="2745869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51603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 sz="4500" b="1" cap="none" baseline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indent="-507" algn="l" rtl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Font typeface="Cabin"/>
              <a:buNone/>
              <a:defRPr sz="1900" b="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Font typeface="Cabin"/>
              <a:buNone/>
              <a:defRPr sz="2000" b="1"/>
            </a:lvl2pPr>
            <a:lvl3pPr rtl="0">
              <a:spcBef>
                <a:spcPts val="0"/>
              </a:spcBef>
              <a:buFont typeface="Cabin"/>
              <a:buNone/>
              <a:defRPr sz="1800" b="1"/>
            </a:lvl3pPr>
            <a:lvl4pPr rtl="0">
              <a:spcBef>
                <a:spcPts val="0"/>
              </a:spcBef>
              <a:buFont typeface="Cabin"/>
              <a:buNone/>
              <a:defRPr sz="1600" b="1"/>
            </a:lvl4pPr>
            <a:lvl5pPr rtl="0">
              <a:spcBef>
                <a:spcPts val="0"/>
              </a:spcBef>
              <a:buFont typeface="Cabin"/>
              <a:buNone/>
              <a:defRPr sz="1600" b="1"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663439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indent="-507" algn="l" rtl="0">
              <a:lnSpc>
                <a:spcPct val="100000"/>
              </a:lnSpc>
              <a:spcBef>
                <a:spcPts val="100"/>
              </a:spcBef>
              <a:buClr>
                <a:schemeClr val="dk1"/>
              </a:buClr>
              <a:buFont typeface="Cabin"/>
              <a:buNone/>
              <a:defRPr sz="1900" b="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Font typeface="Cabin"/>
              <a:buNone/>
              <a:defRPr sz="2000" b="1"/>
            </a:lvl2pPr>
            <a:lvl3pPr rtl="0">
              <a:spcBef>
                <a:spcPts val="0"/>
              </a:spcBef>
              <a:buFont typeface="Cabin"/>
              <a:buNone/>
              <a:defRPr sz="1800" b="1"/>
            </a:lvl3pPr>
            <a:lvl4pPr rtl="0">
              <a:spcBef>
                <a:spcPts val="0"/>
              </a:spcBef>
              <a:buFont typeface="Cabin"/>
              <a:buNone/>
              <a:defRPr sz="1600" b="1"/>
            </a:lvl4pPr>
            <a:lvl5pPr rtl="0">
              <a:spcBef>
                <a:spcPts val="0"/>
              </a:spcBef>
              <a:buFont typeface="Cabin"/>
              <a:buNone/>
              <a:defRPr sz="1600" b="1"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indent="-278892" rtl="0">
              <a:lnSpc>
                <a:spcPct val="100000"/>
              </a:lnSpc>
              <a:spcBef>
                <a:spcPts val="700"/>
              </a:spcBef>
              <a:defRPr sz="2400"/>
            </a:lvl1pPr>
            <a:lvl2pPr rtl="0">
              <a:lnSpc>
                <a:spcPct val="100000"/>
              </a:lnSpc>
              <a:spcBef>
                <a:spcPts val="700"/>
              </a:spcBef>
              <a:defRPr sz="2000"/>
            </a:lvl2pPr>
            <a:lvl3pPr rtl="0">
              <a:lnSpc>
                <a:spcPct val="100000"/>
              </a:lnSpc>
              <a:spcBef>
                <a:spcPts val="700"/>
              </a:spcBef>
              <a:defRPr sz="1800"/>
            </a:lvl3pPr>
            <a:lvl4pPr rtl="0">
              <a:lnSpc>
                <a:spcPct val="100000"/>
              </a:lnSpc>
              <a:spcBef>
                <a:spcPts val="700"/>
              </a:spcBef>
              <a:defRPr sz="1600"/>
            </a:lvl4pPr>
            <a:lvl5pPr rtl="0">
              <a:lnSpc>
                <a:spcPct val="100000"/>
              </a:lnSpc>
              <a:spcBef>
                <a:spcPts val="700"/>
              </a:spcBef>
              <a:defRPr sz="1600"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63439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indent="-278892" rtl="0">
              <a:lnSpc>
                <a:spcPct val="100000"/>
              </a:lnSpc>
              <a:spcBef>
                <a:spcPts val="700"/>
              </a:spcBef>
              <a:defRPr sz="2400"/>
            </a:lvl1pPr>
            <a:lvl2pPr rtl="0">
              <a:lnSpc>
                <a:spcPct val="100000"/>
              </a:lnSpc>
              <a:spcBef>
                <a:spcPts val="700"/>
              </a:spcBef>
              <a:defRPr sz="2000"/>
            </a:lvl2pPr>
            <a:lvl3pPr rtl="0">
              <a:lnSpc>
                <a:spcPct val="100000"/>
              </a:lnSpc>
              <a:spcBef>
                <a:spcPts val="700"/>
              </a:spcBef>
              <a:defRPr sz="1800"/>
            </a:lvl3pPr>
            <a:lvl4pPr rtl="0">
              <a:lnSpc>
                <a:spcPct val="100000"/>
              </a:lnSpc>
              <a:spcBef>
                <a:spcPts val="700"/>
              </a:spcBef>
              <a:defRPr sz="1600"/>
            </a:lvl4pPr>
            <a:lvl5pPr rtl="0">
              <a:lnSpc>
                <a:spcPct val="100000"/>
              </a:lnSpc>
              <a:spcBef>
                <a:spcPts val="700"/>
              </a:spcBef>
              <a:defRPr sz="1600"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 baseline="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 baseline="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1014983" y="0"/>
            <a:ext cx="812901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 baseline="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014983" y="-54"/>
            <a:ext cx="73151" cy="6858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099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90909"/>
              </a:lnSpc>
              <a:spcBef>
                <a:spcPts val="0"/>
              </a:spcBef>
              <a:buFont typeface="Cabin"/>
              <a:buNone/>
              <a:defRPr sz="2200" b="1" cap="none" baseline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406963"/>
            <a:ext cx="3809999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" indent="-7619" rtl="0">
              <a:lnSpc>
                <a:spcPct val="100000"/>
              </a:lnSpc>
              <a:spcBef>
                <a:spcPts val="0"/>
              </a:spcBef>
              <a:buFont typeface="Cabin"/>
              <a:buNone/>
              <a:defRPr sz="1400"/>
            </a:lvl1pPr>
            <a:lvl2pPr rtl="0">
              <a:spcBef>
                <a:spcPts val="0"/>
              </a:spcBef>
              <a:buFont typeface="Cabin"/>
              <a:buNone/>
              <a:defRPr sz="1200"/>
            </a:lvl2pPr>
            <a:lvl3pPr rtl="0">
              <a:spcBef>
                <a:spcPts val="0"/>
              </a:spcBef>
              <a:buFont typeface="Cabin"/>
              <a:buNone/>
              <a:defRPr sz="1000"/>
            </a:lvl3pPr>
            <a:lvl4pPr rtl="0">
              <a:spcBef>
                <a:spcPts val="0"/>
              </a:spcBef>
              <a:buFont typeface="Cabin"/>
              <a:buNone/>
              <a:defRPr sz="900"/>
            </a:lvl4pPr>
            <a:lvl5pPr rtl="0">
              <a:spcBef>
                <a:spcPts val="0"/>
              </a:spcBef>
              <a:buFont typeface="Cabin"/>
              <a:buNone/>
              <a:defRPr sz="900"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399" cy="3992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 baseline="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1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Font typeface="Cabin"/>
              <a:buNone/>
              <a:defRPr sz="21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 baseline="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274300" rIns="91425" bIns="45700" anchor="t" anchorCtr="0">
            <a:no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buClr>
                <a:schemeClr val="accent1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599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buClr>
                <a:srgbClr val="B3A787"/>
              </a:buClr>
              <a:buFont typeface="Cabin"/>
              <a:buNone/>
              <a:defRPr sz="3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4" name="Shape 84"/>
          <p:cNvSpPr/>
          <p:nvPr/>
        </p:nvSpPr>
        <p:spPr>
          <a:xfrm rot="-2131329">
            <a:off x="396725" y="954340"/>
            <a:ext cx="685799" cy="204309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5" name="Shape 85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5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lnSpc>
                <a:spcPct val="114285"/>
              </a:lnSpc>
              <a:spcBef>
                <a:spcPts val="0"/>
              </a:spcBef>
              <a:buClr>
                <a:srgbClr val="777777"/>
              </a:buClr>
              <a:buFont typeface="Cabin"/>
              <a:buNone/>
              <a:defRPr sz="1400">
                <a:solidFill>
                  <a:srgbClr val="777777"/>
                </a:solidFill>
              </a:defRPr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000"/>
            </a:lvl3pPr>
            <a:lvl4pPr rtl="0">
              <a:spcBef>
                <a:spcPts val="0"/>
              </a:spcBef>
              <a:defRPr sz="900"/>
            </a:lvl4pPr>
            <a:lvl5pPr rtl="0">
              <a:spcBef>
                <a:spcPts val="0"/>
              </a:spcBef>
              <a:defRPr sz="900"/>
            </a:lvl5pPr>
            <a:lvl6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rtl="0">
              <a:spcBef>
                <a:spcPts val="0"/>
              </a:spcBef>
              <a:defRPr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90000" sy="90000" flip="xy" algn="tl"/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815927" y="-815922"/>
            <a:ext cx="1638886" cy="1638886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EF9F3">
              <a:alpha val="32941"/>
            </a:srgbClr>
          </a:solidFill>
          <a:ln w="9525" cap="rnd" cmpd="sng">
            <a:solidFill>
              <a:srgbClr val="D1C19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168816" y="21102"/>
            <a:ext cx="1702190" cy="1702190"/>
          </a:xfrm>
          <a:prstGeom prst="ellipse">
            <a:avLst/>
          </a:prstGeom>
          <a:noFill/>
          <a:ln w="27300" cap="rnd" cmpd="sng">
            <a:solidFill>
              <a:srgbClr val="FFF4D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" name="Shape 11"/>
          <p:cNvSpPr/>
          <p:nvPr/>
        </p:nvSpPr>
        <p:spPr>
          <a:xfrm rot="2315675">
            <a:off x="182880" y="1055077"/>
            <a:ext cx="1125716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B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1012873" y="-54"/>
            <a:ext cx="8131127" cy="6858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 baseline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Noto Symbol"/>
              <a:buChar char="●"/>
              <a:defRPr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Noto Symbol"/>
              <a:buChar char="⚫"/>
              <a:defRPr sz="2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Noto Symbol"/>
              <a:buChar char="⚫"/>
              <a:defRPr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Noto Symbol"/>
              <a:buChar char="⚫"/>
              <a:defRPr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200" b="0" i="0" u="none" strike="noStrike" cap="none" baseline="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1014983" y="-54"/>
            <a:ext cx="73151" cy="6858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raze.i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ela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www.wordle.ne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everywhere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enowenby.wordpress.com/2015/07/15/im-very-excited-to-announce/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www.getkahoot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everywher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everywhere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llskillsdevon.weebly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0B6NFLPFfPyq4cm9jYlJKV3FxVF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case.me/polygon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olingo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1432559" y="359897"/>
            <a:ext cx="7406639" cy="14721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4300" b="1" i="0" u="none" strike="noStrike" cap="none" baseline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Engaging Millennial Learners with Technology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1474124" y="2590800"/>
            <a:ext cx="7406699" cy="3156599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45700" anchor="t" anchorCtr="0">
            <a:noAutofit/>
          </a:bodyPr>
          <a:lstStyle/>
          <a:p>
            <a:pPr marL="27432" marR="0" lvl="0" indent="-2032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600" b="1" i="0" u="none" strike="noStrike" cap="none" baseline="0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rPr>
              <a:t>Tara Brandenburg</a:t>
            </a:r>
          </a:p>
          <a:p>
            <a:pPr marL="27432" marR="0" lvl="0" indent="-2032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600" b="1" i="0" u="none" strike="noStrike" cap="none" baseline="0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rPr>
              <a:t>Devon Jancin</a:t>
            </a:r>
          </a:p>
          <a:p>
            <a:pPr marL="27432" marR="0" lvl="0" indent="-2032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600" b="1" i="0" u="none" strike="noStrike" cap="none" baseline="0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rPr>
              <a:t>Colorado State University</a:t>
            </a:r>
          </a:p>
          <a:p>
            <a:pPr marL="27432" marR="0" lvl="0" indent="-2032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Noto Symbol"/>
              <a:buNone/>
            </a:pPr>
            <a:endParaRPr sz="2600" b="0" i="0" u="none" strike="noStrike" cap="none" baseline="0">
              <a:solidFill>
                <a:srgbClr val="341108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432" marR="0" lvl="0" indent="-2032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600" b="1" i="0" u="none" strike="noStrike" cap="none" baseline="0">
                <a:solidFill>
                  <a:srgbClr val="351C75"/>
                </a:solidFill>
                <a:latin typeface="Cabin"/>
                <a:ea typeface="Cabin"/>
                <a:cs typeface="Cabin"/>
                <a:sym typeface="Cabin"/>
              </a:rPr>
              <a:t>Please go to </a:t>
            </a:r>
            <a:r>
              <a:rPr lang="en-US" sz="2600" b="1" i="0" u="sng" strike="noStrike" cap="none" baseline="0">
                <a:solidFill>
                  <a:srgbClr val="CC0000"/>
                </a:solidFill>
                <a:latin typeface="Cabin"/>
                <a:ea typeface="Cabin"/>
                <a:cs typeface="Cabin"/>
                <a:sym typeface="Cabin"/>
              </a:rPr>
              <a:t>Kahoot.it</a:t>
            </a:r>
          </a:p>
          <a:p>
            <a:pPr marL="27432" marR="0" lvl="0" indent="-2032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b="1">
                <a:solidFill>
                  <a:srgbClr val="351C75"/>
                </a:solidFill>
              </a:rPr>
              <a:t>on your phone or tablet </a:t>
            </a:r>
          </a:p>
          <a:p>
            <a:pPr marL="27432" marR="0" lvl="0" indent="-2032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600" b="1" i="0" u="none" strike="noStrike" cap="none" baseline="0">
                <a:solidFill>
                  <a:srgbClr val="351C75"/>
                </a:solidFill>
                <a:latin typeface="Cabin"/>
                <a:ea typeface="Cabin"/>
                <a:cs typeface="Cabin"/>
                <a:sym typeface="Cabin"/>
              </a:rPr>
              <a:t>and enter the </a:t>
            </a:r>
            <a:r>
              <a:rPr lang="en-US" b="1">
                <a:solidFill>
                  <a:srgbClr val="351C75"/>
                </a:solidFill>
              </a:rPr>
              <a:t>PIN#</a:t>
            </a:r>
            <a:r>
              <a:rPr lang="en-US" sz="2600" b="1" i="0" u="none" strike="noStrike" cap="none" baseline="0">
                <a:solidFill>
                  <a:srgbClr val="351C75"/>
                </a:solidFill>
                <a:latin typeface="Cabin"/>
                <a:ea typeface="Cabin"/>
                <a:cs typeface="Cabin"/>
                <a:sym typeface="Cabin"/>
              </a:rPr>
              <a:t>:</a:t>
            </a:r>
            <a:r>
              <a:rPr lang="en-US" b="1">
                <a:solidFill>
                  <a:srgbClr val="351C75"/>
                </a:solidFill>
              </a:rPr>
              <a:t> </a:t>
            </a:r>
            <a:r>
              <a:rPr lang="en-US" b="1">
                <a:solidFill>
                  <a:srgbClr val="741B47"/>
                </a:solidFill>
              </a:rPr>
              <a:t>210259</a:t>
            </a:r>
          </a:p>
        </p:txBody>
      </p:sp>
      <p:pic>
        <p:nvPicPr>
          <p:cNvPr id="102" name="Shape 10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44625" y="2470925"/>
            <a:ext cx="3091500" cy="30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/>
          <p:nvPr/>
        </p:nvSpPr>
        <p:spPr>
          <a:xfrm>
            <a:off x="5803375" y="5540825"/>
            <a:ext cx="25739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http://memecreator.org/create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1307025" y="427050"/>
            <a:ext cx="61004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3870" b="1" i="0" u="none" strike="noStrike" cap="none" baseline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Student </a:t>
            </a:r>
            <a:r>
              <a:rPr lang="en-US" sz="3870" b="1"/>
              <a:t>F</a:t>
            </a:r>
            <a:r>
              <a:rPr lang="en-US" sz="3870" b="1" i="0" u="none" strike="noStrike" cap="none" baseline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riendly Corpus:</a:t>
            </a:r>
            <a:r>
              <a:rPr lang="en-US" sz="3870" b="1"/>
              <a:t> </a:t>
            </a:r>
          </a:p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3200" b="1" u="sng">
                <a:solidFill>
                  <a:schemeClr val="hlink"/>
                </a:solidFill>
                <a:hlinkClick r:id="rId3"/>
              </a:rPr>
              <a:t>http://fraze.it/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170500" y="1752600"/>
            <a:ext cx="48471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Pop Media Examples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Filters for genre/context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Dictionary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Synonyms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Translate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Images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Youtube Videos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English, French, Spanish, German, Italian or Portuguese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 l="1682" t="3162" r="47325" b="14903"/>
          <a:stretch/>
        </p:blipFill>
        <p:spPr>
          <a:xfrm>
            <a:off x="6082350" y="2332850"/>
            <a:ext cx="2738174" cy="251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3870" b="1" i="0" u="none" strike="noStrike" cap="none" baseline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ESL Current News</a:t>
            </a:r>
            <a:r>
              <a:rPr lang="en-US" sz="3870" b="1"/>
              <a:t>:</a:t>
            </a:r>
            <a:r>
              <a:rPr lang="en-US" sz="3870" b="1" i="0" u="none" strike="noStrike" cap="none" baseline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 Newsela 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200524" y="1447800"/>
            <a:ext cx="45170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sng" strike="noStrike" cap="none" baseline="0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3"/>
              </a:rPr>
              <a:t>https://newsela.com/ 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/>
              <a:t>Recent news 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/>
              <a:t>5 graded levels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/>
              <a:t>Browse or search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/>
              <a:t>Use online or print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/>
              <a:t>Track students’ reading 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625" y="2100900"/>
            <a:ext cx="3151249" cy="217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6198100" y="4272325"/>
            <a:ext cx="2190299" cy="49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http://thefuturebuzz.com/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b="1"/>
              <a:t>Word Clouds</a:t>
            </a:r>
          </a:p>
        </p:txBody>
      </p:sp>
      <p:sp>
        <p:nvSpPr>
          <p:cNvPr id="192" name="Shape 192"/>
          <p:cNvSpPr/>
          <p:nvPr/>
        </p:nvSpPr>
        <p:spPr>
          <a:xfrm>
            <a:off x="6248400" y="6194525"/>
            <a:ext cx="19049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www.wordle.net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134425" y="1519125"/>
            <a:ext cx="5705000" cy="369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u="sng">
                <a:solidFill>
                  <a:schemeClr val="hlink"/>
                </a:solidFill>
                <a:hlinkClick r:id="rId4"/>
              </a:rPr>
              <a:t>www.wordle.net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Find key words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Summaries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Reading previews 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b="1"/>
              <a:t>Viral media in the classroom: M</a:t>
            </a:r>
            <a:r>
              <a:rPr lang="en-US" sz="4300" b="1" i="0" u="none" strike="noStrike" cap="none" baseline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emes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-US"/>
              <a:t>Pair humorous images with class information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-US"/>
              <a:t>Students can generate memes for vocabulary practice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1450" y="1737362"/>
            <a:ext cx="4095600" cy="27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/>
          <p:nvPr/>
        </p:nvSpPr>
        <p:spPr>
          <a:xfrm>
            <a:off x="4983702" y="4561925"/>
            <a:ext cx="36576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http://memecreator.org/create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1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/>
              <a:t>And now, the moment you’ve been waiting for...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1920383" y="1672550"/>
            <a:ext cx="7498199" cy="48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960" u="sng">
                <a:solidFill>
                  <a:schemeClr val="hlink"/>
                </a:solidFill>
                <a:hlinkClick r:id="rId3"/>
              </a:rPr>
              <a:t>http://www.polleverywhere.com/</a:t>
            </a: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buNone/>
            </a:pPr>
            <a:endParaRPr/>
          </a:p>
          <a:p>
            <a:pPr marL="0" lvl="0" indent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</p:txBody>
      </p:sp>
      <p:pic>
        <p:nvPicPr>
          <p:cNvPr id="210" name="Shape 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7900" y="2453600"/>
            <a:ext cx="560070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4108600" y="6102350"/>
            <a:ext cx="1839299" cy="370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100">
                <a:highlight>
                  <a:srgbClr val="F1F1F1"/>
                </a:highlight>
                <a:hlinkClick r:id="rId5"/>
              </a:rPr>
              <a:t>jenowenby.wordpress.com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1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b="1"/>
              <a:t>References</a:t>
            </a:r>
            <a:r>
              <a:rPr lang="en-US"/>
              <a:t> 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199" cy="48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Chan, E., &amp; Kuhn, J. (2015). Proceedings from TESOL 2015: </a:t>
            </a:r>
            <a:r>
              <a:rPr lang="en-US" sz="1800" i="1">
                <a:latin typeface="Arial"/>
                <a:ea typeface="Arial"/>
                <a:cs typeface="Arial"/>
                <a:sym typeface="Arial"/>
              </a:rPr>
              <a:t>Using games to bridge students’ social responsibilities and language learning.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Toronto, Canada: TESOL International Association.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i="1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Jonas-Dwyer, D. &amp; Pospisil, R. (2004). The Millennial effect: Implications for academic development. </a:t>
            </a:r>
            <a:r>
              <a:rPr lang="en-US" sz="1800" i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Higher Education Research and Development Society of Australasia, </a:t>
            </a:r>
            <a:r>
              <a:rPr lang="en-US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194-206.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McGlynn, A.P. (2005). Teaching millennials, our newest cultural cohort.</a:t>
            </a:r>
            <a:r>
              <a:rPr lang="en-US" sz="1800" i="1">
                <a:latin typeface="Arial"/>
                <a:ea typeface="Arial"/>
                <a:cs typeface="Arial"/>
                <a:sym typeface="Arial"/>
              </a:rPr>
              <a:t> Education Digest,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>
                <a:latin typeface="Arial"/>
                <a:ea typeface="Arial"/>
                <a:cs typeface="Arial"/>
                <a:sym typeface="Arial"/>
              </a:rPr>
              <a:t>71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(4), 12-26.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Rau, P.P, Gao, Q. &amp; Wu, L. (2008). Using mobile communication technology in high school education: Motivation, pressure, and learning performance. </a:t>
            </a:r>
            <a:r>
              <a:rPr lang="en-US" sz="1800" i="1">
                <a:latin typeface="Arial"/>
                <a:ea typeface="Arial"/>
                <a:cs typeface="Arial"/>
                <a:sym typeface="Arial"/>
              </a:rPr>
              <a:t>Computers &amp; Education,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i="1">
                <a:latin typeface="Arial"/>
                <a:ea typeface="Arial"/>
                <a:cs typeface="Arial"/>
                <a:sym typeface="Arial"/>
              </a:rPr>
              <a:t>50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, 1–22.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b="1"/>
              <a:t>Interactive Tech: </a:t>
            </a:r>
            <a:r>
              <a:rPr lang="en-US" sz="4300" b="1" i="0" u="none" strike="noStrike" cap="none" baseline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Kahoot.it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12700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91428"/>
              <a:buFont typeface="Noto Symbol"/>
              <a:buNone/>
            </a:pPr>
            <a:r>
              <a:rPr lang="en-US" u="sng"/>
              <a:t>You can: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-US"/>
              <a:t>create multiple choice quizzes (2-4 answers)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-US"/>
              <a:t>choose from large pre-made bank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share quizzes with other teachers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-US"/>
              <a:t>control how long answers are displayed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5219050" y="2236900"/>
            <a:ext cx="3657600" cy="426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u="sng"/>
              <a:t>Benefits: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free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students don’t need to register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gives immediate feedback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is like a game-show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individual or partner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great for review 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5219050" y="1278700"/>
            <a:ext cx="3550200" cy="9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>
                <a:solidFill>
                  <a:srgbClr val="674EA7"/>
                </a:solidFill>
              </a:rPr>
              <a:t>PIN#: 210259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4300" b="1" i="0" u="none" strike="noStrike" cap="none" baseline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Literature Review: Kahoot Quiz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Lit Review Kahoot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/>
              <a:t>In small groups, navigate to Kahoot.it on your smartphone, tablet, or laptop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/>
              <a:t> Enter the </a:t>
            </a:r>
            <a:r>
              <a:rPr lang="en-US" sz="3600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PIN#: 210259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/>
              <a:t>Create a username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435608" y="427037"/>
            <a:ext cx="7498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b="1"/>
              <a:t>Interactive Tech:</a:t>
            </a:r>
            <a:r>
              <a:rPr lang="en-US" sz="4300" b="1" i="0" u="none" strike="noStrike" cap="none" baseline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 Poll Everywhere</a:t>
            </a:r>
            <a:r>
              <a:rPr lang="en-US" sz="4300" b="0" i="0" u="none" strike="noStrike" cap="none" baseline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  <a:p>
            <a:pPr lvl="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2960" u="sng">
                <a:solidFill>
                  <a:schemeClr val="hlink"/>
                </a:solidFill>
                <a:hlinkClick r:id="rId3"/>
              </a:rPr>
              <a:t>http://www.polleverywhere.com/</a:t>
            </a:r>
            <a:r>
              <a:rPr lang="en-US" sz="2960">
                <a:solidFill>
                  <a:schemeClr val="dk1"/>
                </a:solidFill>
              </a:rPr>
              <a:t> 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0722" y="2065850"/>
            <a:ext cx="6467849" cy="42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983700" y="231875"/>
            <a:ext cx="8078099" cy="13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b="1"/>
              <a:t> Interactive Tech: </a:t>
            </a:r>
            <a:r>
              <a:rPr lang="en-US" sz="4300" b="1" i="0" u="none" strike="noStrike" cap="none" baseline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Poll Everywhere</a:t>
            </a:r>
          </a:p>
          <a:p>
            <a:pPr lvl="0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960" u="sng">
                <a:solidFill>
                  <a:schemeClr val="hlink"/>
                </a:solidFill>
                <a:hlinkClick r:id="rId3"/>
              </a:rPr>
              <a:t>http://www.polleverywhere.com/</a:t>
            </a:r>
            <a:r>
              <a:rPr lang="en-US" sz="296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435600" y="1839250"/>
            <a:ext cx="4311899" cy="4904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78933"/>
              <a:buFont typeface="Noto Symbol"/>
              <a:buChar char="●"/>
            </a:pPr>
            <a:r>
              <a:rPr lang="en-US" sz="2960"/>
              <a:t>R</a:t>
            </a:r>
            <a:r>
              <a:rPr lang="en-US" sz="296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espond </a:t>
            </a:r>
            <a:r>
              <a:rPr lang="en-US" sz="2960"/>
              <a:t>with </a:t>
            </a:r>
            <a:r>
              <a:rPr lang="en-US" sz="296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website or text  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8933"/>
              <a:buFont typeface="Noto Symbol"/>
              <a:buChar char="●"/>
            </a:pPr>
            <a:r>
              <a:rPr lang="en-US" sz="296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Display</a:t>
            </a:r>
            <a:r>
              <a:rPr lang="en-US" sz="2960"/>
              <a:t>s </a:t>
            </a:r>
            <a:r>
              <a:rPr lang="en-US" sz="296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results in real time  </a:t>
            </a:r>
          </a:p>
          <a:p>
            <a:pPr marL="365760" marR="0" lvl="0" indent="-327151" algn="l" rtl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98666"/>
              <a:buFont typeface="Noto Symbol"/>
              <a:buChar char="●"/>
            </a:pPr>
            <a:r>
              <a:rPr lang="en-US" sz="2960"/>
              <a:t>Anonymous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8933"/>
              <a:buFont typeface="Noto Symbol"/>
              <a:buChar char="●"/>
            </a:pPr>
            <a:r>
              <a:rPr lang="en-US" sz="296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960"/>
              <a:t>O</a:t>
            </a:r>
            <a:r>
              <a:rPr lang="en-US" sz="296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pen ended, multiple choice, or clickable image</a:t>
            </a:r>
          </a:p>
          <a:p>
            <a:pPr marL="365760" marR="0" lvl="0" indent="-289560" algn="l" rtl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8933"/>
              <a:buFont typeface="Noto Symbol"/>
              <a:buChar char="●"/>
            </a:pPr>
            <a:r>
              <a:rPr lang="en-US" sz="296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Scales of agreement </a:t>
            </a:r>
            <a:r>
              <a:rPr lang="en-US" sz="2960"/>
              <a:t>or </a:t>
            </a:r>
            <a:r>
              <a:rPr lang="en-US" sz="296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understanding </a:t>
            </a:r>
          </a:p>
          <a:p>
            <a:pPr marL="365760" marR="0" lvl="0" indent="-139191" algn="l" rtl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Font typeface="Noto Symbol"/>
              <a:buNone/>
            </a:pPr>
            <a:endParaRPr sz="296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6575" y="1839250"/>
            <a:ext cx="2647424" cy="474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6593050" y="6362775"/>
            <a:ext cx="2865899" cy="41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000"/>
              <a:t>http://www.learningsolutionsmag.com/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435600" y="274323"/>
            <a:ext cx="7498199" cy="762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b="1"/>
              <a:t>Generate Websites: </a:t>
            </a:r>
            <a:r>
              <a:rPr lang="en-US" sz="4300" b="1" i="0" u="none" strike="noStrike" cap="none" baseline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Weebly</a:t>
            </a:r>
            <a:r>
              <a:rPr lang="en-US" sz="4300" b="0" i="0" u="none" strike="noStrike" cap="none" baseline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/>
              <a:t>You can: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-US"/>
              <a:t>create websites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-US"/>
              <a:t>create blogs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-US"/>
              <a:t>have students showcase work in an online portfolio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-US"/>
              <a:t>display resources for students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5276087" y="1524000"/>
            <a:ext cx="3657600" cy="466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u="sng"/>
              <a:t>Benefits: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public or private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intuitive and easy to use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free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1713550" y="928050"/>
            <a:ext cx="6942300" cy="59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000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3"/>
              </a:rPr>
              <a:t>www.weebly.com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4300" b="1" i="0" u="none" strike="noStrike" cap="none" baseline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Selfie Videos</a:t>
            </a:r>
            <a:r>
              <a:rPr lang="en-US" sz="4300" b="0" i="0" u="none" strike="noStrike" cap="none" baseline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3"/>
              </a:rPr>
              <a:t>Link to</a:t>
            </a:r>
            <a:r>
              <a:rPr lang="en-US" sz="1100" b="0" i="0" u="sng" strike="noStrike" cap="none" baseline="0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3"/>
              </a:rPr>
              <a:t> Bader</a:t>
            </a:r>
            <a:r>
              <a:rPr lang="en-US" sz="1100" u="sng">
                <a:solidFill>
                  <a:schemeClr val="hlink"/>
                </a:solidFill>
                <a:hlinkClick r:id="rId3"/>
              </a:rPr>
              <a:t>’s video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435600" y="1217400"/>
            <a:ext cx="3657600" cy="564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/>
              <a:t>You can: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-US"/>
              <a:t>have Ss record themselves with their Smart Phone or iPad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-US"/>
              <a:t>use in Listening/Speaking, Grammar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-US"/>
              <a:t>in place of presentations, interviews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-US"/>
              <a:t>use in self, peer reflection 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5276100" y="1055075"/>
            <a:ext cx="3657600" cy="580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38759" indent="0" rtl="0">
              <a:spcBef>
                <a:spcPts val="0"/>
              </a:spcBef>
              <a:buNone/>
            </a:pPr>
            <a:r>
              <a:rPr lang="en-US" u="sng"/>
              <a:t>Benefits: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easy &amp; efficient way to get speaking sample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most Ss already know how to make them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helps teacher give individual pronunciation feedback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283200" y="274325"/>
            <a:ext cx="7708499" cy="96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sz="4300" b="1" i="0" u="none" strike="noStrike" cap="none" baseline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Video Games for Social Change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339175" y="1777125"/>
            <a:ext cx="3657600" cy="499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12700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91428"/>
              <a:buFont typeface="Noto Symbol"/>
              <a:buNone/>
            </a:pPr>
            <a:r>
              <a:rPr lang="en-US" u="sng"/>
              <a:t>You can: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-US"/>
              <a:t>use to generate class discussion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-US"/>
              <a:t>use for essay writing prompts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-US"/>
              <a:t>use to explain U.S. history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-US"/>
              <a:t>use to explain social issues (bias, racism, homelessness) 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5276187" y="1680700"/>
            <a:ext cx="3657600" cy="466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u="sng"/>
              <a:t>Benefits: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experiential learning increases understanding of complex situations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increases empathy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plagiarism less likely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1435600" y="1084800"/>
            <a:ext cx="6942300" cy="43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 u="sng">
                <a:solidFill>
                  <a:srgbClr val="1155CC"/>
                </a:solidFill>
                <a:hlinkClick r:id="rId3"/>
              </a:rPr>
              <a:t>http://ncase.me/polygons/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en-US" b="1"/>
              <a:t>Language Games: </a:t>
            </a:r>
            <a:r>
              <a:rPr lang="en-US" sz="4300" b="1" i="0" u="none" strike="noStrike" cap="none" baseline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Duo Lingo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435599" y="1447800"/>
            <a:ext cx="7498199" cy="321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https://www.duolingo.com/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-US"/>
              <a:t>Learn English from 22 languages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-US"/>
              <a:t>Soon to be 22 languages from English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</a:pPr>
            <a:r>
              <a:rPr lang="en-US"/>
              <a:t>Create free account to move through levels 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0949" y="4210725"/>
            <a:ext cx="5762525" cy="246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597</Words>
  <Application>Microsoft Office PowerPoint</Application>
  <PresentationFormat>On-screen Show (4:3)</PresentationFormat>
  <Paragraphs>129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Cabin</vt:lpstr>
      <vt:lpstr>Calibri</vt:lpstr>
      <vt:lpstr>Noto Symbol</vt:lpstr>
      <vt:lpstr>Arial</vt:lpstr>
      <vt:lpstr>Verdana</vt:lpstr>
      <vt:lpstr>Solstice</vt:lpstr>
      <vt:lpstr>Engaging Millennial Learners with Technology</vt:lpstr>
      <vt:lpstr>Interactive Tech: Kahoot.it</vt:lpstr>
      <vt:lpstr>Literature Review: Kahoot Quiz</vt:lpstr>
      <vt:lpstr>Interactive Tech: Poll Everywhere  http://www.polleverywhere.com/ </vt:lpstr>
      <vt:lpstr> Interactive Tech: Poll Everywhere http://www.polleverywhere.com/ </vt:lpstr>
      <vt:lpstr>Generate Websites: Weebly </vt:lpstr>
      <vt:lpstr>Selfie Videos Link to Bader’s video</vt:lpstr>
      <vt:lpstr>Video Games for Social Change</vt:lpstr>
      <vt:lpstr>Language Games: Duo Lingo</vt:lpstr>
      <vt:lpstr>Student Friendly Corpus:  http://fraze.it/</vt:lpstr>
      <vt:lpstr>ESL Current News: Newsela </vt:lpstr>
      <vt:lpstr>Word Clouds</vt:lpstr>
      <vt:lpstr>Viral media in the classroom: Memes</vt:lpstr>
      <vt:lpstr>And now, the moment you’ve been waiting for...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Millennial Learners with Technology</dc:title>
  <dc:creator>djancin</dc:creator>
  <cp:lastModifiedBy>djancin</cp:lastModifiedBy>
  <cp:revision>1</cp:revision>
  <dcterms:modified xsi:type="dcterms:W3CDTF">2015-11-11T14:45:31Z</dcterms:modified>
</cp:coreProperties>
</file>